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77" r:id="rId13"/>
    <p:sldId id="276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Людмила\Desktop\skazkoteka_e_cover_2020-228x22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-214338"/>
            <a:ext cx="9144064" cy="5929354"/>
          </a:xfrm>
          <a:prstGeom prst="rect">
            <a:avLst/>
          </a:prstGeom>
          <a:noFill/>
        </p:spPr>
      </p:pic>
      <p:pic>
        <p:nvPicPr>
          <p:cNvPr id="5" name="Picture 2" descr="C:\Users\Людмила\Desktop\tsvetyshhiy-may-shablon-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9"/>
            <a:ext cx="9144000" cy="335758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юдмила\Desktop\tsvetyshhiy-may-shablon-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895927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C:\Users\Людмила\Desktop\skazkoteka_e_cover_2020-228x228.pn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1285852" y="0"/>
            <a:ext cx="7643866" cy="6643710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428728" y="1142984"/>
            <a:ext cx="7429552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dirty="0" smtClean="0">
              <a:solidFill>
                <a:srgbClr val="C00000"/>
              </a:solidFill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Использование технологии перспективного (иммерсионного) чтения  на примере междисциплинарных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проект - тетрадей («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Сказкотека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643174" y="0"/>
            <a:ext cx="5786478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Прокопичева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Людмила Ивановна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учитель начальных классов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высшей квалификационной категории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МБОУ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СОШ №2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г. Лениногорск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Людмила\Desktop\1613678387_33-p-fon-dlya-prezentatsii-detskii-sad-ekologiy-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0"/>
            <a:ext cx="9501222" cy="685799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728" y="1857364"/>
            <a:ext cx="7143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Arial Black" pitchFamily="34" charset="0"/>
              </a:rPr>
              <a:t>Четвертая  дверь</a:t>
            </a:r>
            <a:r>
              <a:rPr lang="ru-RU" sz="2400" i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  <a:latin typeface="Arial Black" pitchFamily="34" charset="0"/>
              </a:rPr>
              <a:t>(РАЗВЯЗКА)</a:t>
            </a:r>
          </a:p>
          <a:p>
            <a:pPr algn="ctr"/>
            <a:endParaRPr lang="ru-RU" dirty="0" smtClean="0">
              <a:solidFill>
                <a:srgbClr val="00B050"/>
              </a:solidFill>
              <a:latin typeface="Arial Black" pitchFamily="34" charset="0"/>
            </a:endParaRPr>
          </a:p>
          <a:p>
            <a:pPr algn="ctr"/>
            <a:r>
              <a:rPr lang="ru-RU" sz="2400" dirty="0" smtClean="0">
                <a:latin typeface="Arial Black" pitchFamily="34" charset="0"/>
              </a:rPr>
              <a:t>проектная  и экспериментально-проектная  деятельность («Мастерская» и «Я рисую»).</a:t>
            </a:r>
            <a:endParaRPr lang="ru-RU" sz="24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Людмила\Desktop\1613678387_33-p-fon-dlya-prezentatsii-detskii-sad-ekologiy-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4642"/>
          </a:xfrm>
          <a:prstGeom prst="rect">
            <a:avLst/>
          </a:prstGeom>
          <a:noFill/>
        </p:spPr>
      </p:pic>
      <p:pic>
        <p:nvPicPr>
          <p:cNvPr id="3" name="Рисунок 2" descr="http://900igr.net/up/datai/110504/0012-018-.png"/>
          <p:cNvPicPr/>
          <p:nvPr/>
        </p:nvPicPr>
        <p:blipFill>
          <a:blip r:embed="rId3"/>
          <a:srcRect l="52764" t="1701" b="2320"/>
          <a:stretch>
            <a:fillRect/>
          </a:stretch>
        </p:blipFill>
        <p:spPr bwMode="auto">
          <a:xfrm>
            <a:off x="6500826" y="1571612"/>
            <a:ext cx="235745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/>
          <a:srcRect t="10526" b="3591"/>
          <a:stretch>
            <a:fillRect/>
          </a:stretch>
        </p:blipFill>
        <p:spPr bwMode="auto">
          <a:xfrm>
            <a:off x="1276732" y="1412776"/>
            <a:ext cx="329526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928794" y="428604"/>
            <a:ext cx="6643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C00000"/>
                </a:solidFill>
                <a:latin typeface="Arial Black" pitchFamily="34" charset="0"/>
              </a:rPr>
              <a:t>Татарский национальный костюм</a:t>
            </a:r>
            <a:endParaRPr lang="ru-RU" sz="2400" i="1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Людмила\Desktop\1613678387_33-p-fon-dlya-prezentatsii-detskii-sad-ekologiy-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5852" y="1857364"/>
            <a:ext cx="76438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C00000"/>
                </a:solidFill>
                <a:latin typeface="Arial Black" pitchFamily="34" charset="0"/>
              </a:rPr>
              <a:t>Пятая дверь </a:t>
            </a:r>
          </a:p>
          <a:p>
            <a:pPr algn="ctr"/>
            <a:r>
              <a:rPr lang="ru-RU" sz="2000" dirty="0" smtClean="0">
                <a:solidFill>
                  <a:srgbClr val="00B050"/>
                </a:solidFill>
                <a:latin typeface="Arial Black" pitchFamily="34" charset="0"/>
              </a:rPr>
              <a:t>(КОНЦОВКА)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Работа по картине  Алексея Гавриловича Венецианова «На пашне. Весна».</a:t>
            </a:r>
            <a:endParaRPr lang="ru-RU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2050" name="Picture 2" descr="C:\Users\Людмила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396564"/>
            <a:ext cx="5688632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Людмила\Desktop\1613678387_33-p-fon-dlya-prezentatsii-detskii-sad-ekologiy-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1"/>
            <a:ext cx="9501222" cy="6857999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785786" y="642918"/>
            <a:ext cx="821537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В 2019 – 2021 году мы с коллегами разработали свой инновационный продукт кейс по татарской народной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сказке «Как бедняк гуся делил» и получили сертификаты Всероссийского и международного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уровней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27650" name="Picture 2" descr="C:\Users\Людмила\Desktop\Прокопичева Л.И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2643182"/>
            <a:ext cx="6429419" cy="32053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Людмила\Desktop\1613678387_33-p-fon-dlya-prezentatsii-detskii-sad-ekologiy-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0"/>
            <a:ext cx="9501222" cy="6857999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214414" y="1571612"/>
            <a:ext cx="7358114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«Результат обучения оценивается не количеством сообщенной информации,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а качеством усвоения и развития  способностей к обучению и самообразованию».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ru-RU" sz="2400" b="1" i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chemeClr val="accent3">
                    <a:lumMod val="75000"/>
                  </a:schemeClr>
                </a:solidFill>
              </a:rPr>
              <a:t>Л. Д.Кудрявцев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Людмила\Desktop\tsvetyshhiy-may-shablon-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74638"/>
            <a:ext cx="7186634" cy="1368412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Arial Black" pitchFamily="34" charset="0"/>
              </a:rPr>
              <a:t/>
            </a:r>
            <a:br>
              <a:rPr lang="ru-RU" sz="2000" dirty="0" smtClean="0">
                <a:latin typeface="Arial Black" pitchFamily="34" charset="0"/>
              </a:rPr>
            </a:br>
            <a:r>
              <a:rPr lang="ru-RU" sz="2000" dirty="0" smtClean="0">
                <a:latin typeface="Arial Black" pitchFamily="34" charset="0"/>
              </a:rPr>
              <a:t>В Основной Образовательной Программе НОО сказано, что основными результатами изучения предмета «Литературное чтение на родном (татарском, русском) языке» являются:</a:t>
            </a:r>
            <a:br>
              <a:rPr lang="ru-RU" sz="2000" dirty="0" smtClean="0">
                <a:latin typeface="Arial Black" pitchFamily="34" charset="0"/>
              </a:rPr>
            </a:br>
            <a:endParaRPr lang="ru-RU" sz="2000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2000240"/>
            <a:ext cx="7258072" cy="4125923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/>
              <a:t>1)	</a:t>
            </a:r>
            <a:r>
              <a:rPr lang="ru-RU" sz="2400" dirty="0" smtClean="0"/>
              <a:t>понимание родной литературы как одной из основных национально-культурных ценностей народа, как особого способа познания жизни, как явления национальной и мировой культуры, средства сохранения и передачи нравственных ценностей </a:t>
            </a:r>
            <a:r>
              <a:rPr lang="ru-RU" sz="2400" dirty="0" smtClean="0"/>
              <a:t>и традиций</a:t>
            </a:r>
            <a:r>
              <a:rPr lang="ru-RU" sz="2400" dirty="0" smtClean="0"/>
              <a:t>;</a:t>
            </a:r>
          </a:p>
          <a:p>
            <a:pPr algn="just"/>
            <a:r>
              <a:rPr lang="ru-RU" sz="2400" dirty="0" smtClean="0"/>
              <a:t>2)	осознание значимости чтения на родном языке для личного развития; формирование представлений о мире, национальной истории и культуре…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Людмила\Desktop\tsvetyshhiy-may-shablon-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1D1D~1\AppData\Local\Temp\Rar$DIa0.534\IMG-20220228-WA01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4320"/>
            <a:ext cx="2167196" cy="355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D1D~1\AppData\Local\Temp\Rar$DIa0.107\IMG-20220228-WA01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192143"/>
            <a:ext cx="1994381" cy="357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D1D~1\AppData\Local\Temp\Rar$DIa0.103\IMG-20220228-WA012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01"/>
          <a:stretch/>
        </p:blipFill>
        <p:spPr bwMode="auto">
          <a:xfrm>
            <a:off x="3976902" y="197345"/>
            <a:ext cx="2050438" cy="334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1D1D~1\AppData\Local\Temp\Rar$DIa0.766\IMG-20220228-WA012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02" t="19128" r="-127102" b="4372"/>
          <a:stretch/>
        </p:blipFill>
        <p:spPr bwMode="auto">
          <a:xfrm>
            <a:off x="4178150" y="404664"/>
            <a:ext cx="2132587" cy="339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1D1D~1\AppData\Local\Temp\Rar$DIa0.766\IMG-20220228-WA012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07" b="2934"/>
          <a:stretch/>
        </p:blipFill>
        <p:spPr bwMode="auto">
          <a:xfrm>
            <a:off x="3998606" y="3139000"/>
            <a:ext cx="2280955" cy="3619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D1D~1\AppData\Local\Temp\Rar$DIa0.090\IMG-20220228-WA011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0" b="11535"/>
          <a:stretch/>
        </p:blipFill>
        <p:spPr bwMode="auto">
          <a:xfrm>
            <a:off x="6294504" y="94320"/>
            <a:ext cx="2305258" cy="357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1D1D~1\AppData\Local\Temp\Rar$DIa0.063\IMG-20220228-WA0128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2" b="11789"/>
          <a:stretch/>
        </p:blipFill>
        <p:spPr bwMode="auto">
          <a:xfrm>
            <a:off x="6467174" y="3145235"/>
            <a:ext cx="2132588" cy="355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Людмила\Desktop\tsvetyshhiy-may-shablon-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Людмила\Desktop\skazkoteka_d_cover_2020-228x22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62" y="3000372"/>
            <a:ext cx="3643338" cy="3643338"/>
          </a:xfrm>
          <a:prstGeom prst="rect">
            <a:avLst/>
          </a:prstGeom>
          <a:noFill/>
        </p:spPr>
      </p:pic>
      <p:pic>
        <p:nvPicPr>
          <p:cNvPr id="3075" name="Picture 3" descr="C:\Users\Людмила\Desktop\skazkoteka_a_2020-228x22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285728"/>
            <a:ext cx="3429024" cy="3429024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714480" y="428604"/>
            <a:ext cx="7143800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sng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Имерсив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переводится с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английского как  </a:t>
            </a: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«погружение</a:t>
            </a:r>
            <a:r>
              <a:rPr lang="ru-RU" sz="1400" b="1" dirty="0" smtClean="0">
                <a:solidFill>
                  <a:srgbClr val="C00000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».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endParaRPr lang="ru-RU" sz="1400" b="1" dirty="0" smtClean="0"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Иммерсивное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чтение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это захватывающее,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погружённое,  внимательное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чтение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Людмила\Desktop\tsvetyshhiy-may-shablon-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C:\Users\Людмила\Desktop\skazkoteka_d_cover_2020-228x22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14290"/>
            <a:ext cx="2786082" cy="2786082"/>
          </a:xfrm>
          <a:prstGeom prst="rect">
            <a:avLst/>
          </a:prstGeom>
          <a:noFill/>
        </p:spPr>
      </p:pic>
      <p:pic>
        <p:nvPicPr>
          <p:cNvPr id="2050" name="Picture 2" descr="C:\Users\Людмила\Desktop\skazkoteka_pr_cover_2020-228x22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1643050"/>
            <a:ext cx="2786082" cy="314327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976" y="714356"/>
            <a:ext cx="3143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lain" startAt="5"/>
            </a:pPr>
            <a:r>
              <a:rPr lang="ru-RU" sz="2400" i="1" dirty="0" smtClean="0">
                <a:solidFill>
                  <a:srgbClr val="C00000"/>
                </a:solidFill>
                <a:latin typeface="Arial Black" pitchFamily="34" charset="0"/>
              </a:rPr>
              <a:t>ЧУДЕСНЫХ </a:t>
            </a:r>
          </a:p>
          <a:p>
            <a:pPr marL="457200" indent="-457200"/>
            <a:r>
              <a:rPr lang="ru-RU" sz="2400" i="1" dirty="0" smtClean="0">
                <a:solidFill>
                  <a:srgbClr val="C00000"/>
                </a:solidFill>
                <a:latin typeface="Arial Black" pitchFamily="34" charset="0"/>
              </a:rPr>
              <a:t>ДВЕРЕЙ СКАЗКИ</a:t>
            </a:r>
            <a:endParaRPr lang="ru-RU" sz="2400" i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2051" name="Picture 3" descr="C:\Users\Людмила\Desktop\tatarstan_skazki-228x228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3214686"/>
            <a:ext cx="3071802" cy="307180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71670" y="2857496"/>
            <a:ext cx="56436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i="1" u="sng" dirty="0" smtClean="0">
              <a:latin typeface="Arial Black" pitchFamily="34" charset="0"/>
            </a:endParaRPr>
          </a:p>
          <a:p>
            <a:endParaRPr lang="ru-RU" sz="2400" i="1" u="sng" dirty="0" smtClean="0">
              <a:latin typeface="Arial Black" pitchFamily="34" charset="0"/>
            </a:endParaRPr>
          </a:p>
          <a:p>
            <a:r>
              <a:rPr lang="ru-RU" sz="2400" i="1" u="sng" dirty="0" smtClean="0">
                <a:latin typeface="Arial Black" pitchFamily="34" charset="0"/>
              </a:rPr>
              <a:t>Структура сказки</a:t>
            </a:r>
          </a:p>
          <a:p>
            <a:endParaRPr lang="ru-RU" sz="2000" dirty="0" smtClean="0">
              <a:latin typeface="Arial Black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  ЗАЧИН</a:t>
            </a:r>
          </a:p>
          <a:p>
            <a:endParaRPr lang="ru-RU" sz="20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  ОСНОВНАЯ ЧАСТЬ</a:t>
            </a:r>
          </a:p>
          <a:p>
            <a:endParaRPr lang="ru-RU" sz="20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  КОНЦОВКА</a:t>
            </a:r>
            <a:endParaRPr lang="ru-RU" sz="20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Людмила\Desktop\1613678387_33-p-fon-dlya-prezentatsii-detskii-sad-ekologiy-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57356" y="2285992"/>
            <a:ext cx="585791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latin typeface="Arial Black" pitchFamily="34" charset="0"/>
              </a:rPr>
              <a:t>Фанис</a:t>
            </a:r>
            <a:r>
              <a:rPr lang="ru-RU" sz="2400" dirty="0" smtClean="0">
                <a:latin typeface="Arial Black" pitchFamily="34" charset="0"/>
              </a:rPr>
              <a:t> </a:t>
            </a:r>
            <a:r>
              <a:rPr lang="ru-RU" sz="2400" dirty="0" err="1" smtClean="0">
                <a:latin typeface="Arial Black" pitchFamily="34" charset="0"/>
              </a:rPr>
              <a:t>Яруллин</a:t>
            </a:r>
            <a:endParaRPr lang="ru-RU" sz="24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 </a:t>
            </a:r>
            <a:r>
              <a:rPr lang="ru-RU" sz="2800" i="1" dirty="0" smtClean="0">
                <a:solidFill>
                  <a:srgbClr val="00B050"/>
                </a:solidFill>
                <a:latin typeface="Arial Black" pitchFamily="34" charset="0"/>
              </a:rPr>
              <a:t>«Где зимует Весна?»</a:t>
            </a:r>
            <a:endParaRPr lang="ru-RU" sz="2800" i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4" name="Picture 2" descr="C:\Users\Людмила\Desktop\1613678387_33-p-fon-dlya-prezentatsii-detskii-sad-ekologiy-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0"/>
            <a:ext cx="9143999" cy="6858000"/>
          </a:xfrm>
          <a:prstGeom prst="rect">
            <a:avLst/>
          </a:prstGeom>
          <a:noFill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444" y="1357298"/>
            <a:ext cx="2416482" cy="3420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22" y="1857364"/>
            <a:ext cx="221457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71604" y="3000372"/>
            <a:ext cx="69294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                     </a:t>
            </a:r>
            <a:r>
              <a:rPr lang="ru-RU" sz="2400" b="1" dirty="0" err="1" smtClean="0">
                <a:latin typeface="Arial Black" pitchFamily="34" charset="0"/>
              </a:rPr>
              <a:t>Фанис</a:t>
            </a:r>
            <a:r>
              <a:rPr lang="ru-RU" sz="2400" b="1" dirty="0" smtClean="0">
                <a:latin typeface="Arial Black" pitchFamily="34" charset="0"/>
              </a:rPr>
              <a:t> </a:t>
            </a:r>
            <a:r>
              <a:rPr lang="ru-RU" sz="2400" b="1" dirty="0" err="1" smtClean="0">
                <a:latin typeface="Arial Black" pitchFamily="34" charset="0"/>
              </a:rPr>
              <a:t>Яруллин</a:t>
            </a:r>
            <a:endParaRPr lang="ru-RU" sz="2400" b="1" dirty="0" smtClean="0">
              <a:latin typeface="Arial Black" pitchFamily="34" charset="0"/>
            </a:endParaRPr>
          </a:p>
          <a:p>
            <a:r>
              <a:rPr lang="ru-RU" sz="2400" b="1" dirty="0" smtClean="0">
                <a:latin typeface="Arial Black" pitchFamily="34" charset="0"/>
              </a:rPr>
              <a:t>                     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(сказки Татарстана</a:t>
            </a:r>
            <a:r>
              <a:rPr lang="ru-RU" dirty="0" smtClean="0">
                <a:latin typeface="Arial Black" pitchFamily="34" charset="0"/>
              </a:rPr>
              <a:t>)</a:t>
            </a:r>
            <a:endParaRPr lang="ru-RU" dirty="0" smtClean="0"/>
          </a:p>
          <a:p>
            <a:r>
              <a:rPr lang="ru-RU" sz="3600" i="1" dirty="0" smtClean="0">
                <a:solidFill>
                  <a:srgbClr val="00B050"/>
                </a:solidFill>
              </a:rPr>
              <a:t>  </a:t>
            </a:r>
            <a:r>
              <a:rPr lang="ru-RU" sz="3600" b="1" i="1" dirty="0" smtClean="0">
                <a:solidFill>
                  <a:srgbClr val="00B050"/>
                </a:solidFill>
              </a:rPr>
              <a:t>          «Где зимует Весна?» </a:t>
            </a:r>
            <a:endParaRPr lang="ru-RU" sz="3600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Людмила\Desktop\1613678387_33-p-fon-dlya-prezentatsii-detskii-sad-ekologiy-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24597"/>
            <a:ext cx="9429784" cy="68334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1967062"/>
            <a:ext cx="61436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Arial Black" pitchFamily="34" charset="0"/>
              </a:rPr>
              <a:t>Первая дверь</a:t>
            </a:r>
            <a:r>
              <a:rPr lang="ru-RU" sz="2000" i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</a:p>
          <a:p>
            <a:pPr algn="ctr"/>
            <a:endParaRPr lang="ru-RU" sz="2000" i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r>
              <a:rPr lang="ru-RU" sz="2000" dirty="0" smtClean="0">
                <a:latin typeface="Arial Black" pitchFamily="34" charset="0"/>
              </a:rPr>
              <a:t>Во время урока на данном этапе мы прогнозируем с детьми, о чем будет сказка («мозговой штурм»). </a:t>
            </a:r>
          </a:p>
          <a:p>
            <a:endParaRPr lang="ru-RU" sz="2000" dirty="0" smtClean="0"/>
          </a:p>
          <a:p>
            <a:r>
              <a:rPr lang="ru-RU" sz="2000" dirty="0" smtClean="0">
                <a:latin typeface="Arial Black" pitchFamily="34" charset="0"/>
              </a:rPr>
              <a:t>Дети будут выполнять кластер Родовое древо Весны – работа по тексту сказки. </a:t>
            </a:r>
            <a:endParaRPr lang="ru-RU" sz="2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Людмила\Desktop\1613678387_33-p-fon-dlya-prezentatsii-detskii-sad-ekologiy-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57356" y="2143116"/>
            <a:ext cx="67151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Arial Black" pitchFamily="34" charset="0"/>
              </a:rPr>
              <a:t>Вторая дверца</a:t>
            </a:r>
            <a:r>
              <a:rPr lang="ru-RU" sz="2400" i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</a:p>
          <a:p>
            <a:pPr algn="ctr"/>
            <a:r>
              <a:rPr lang="ru-RU" sz="2000" dirty="0" smtClean="0">
                <a:solidFill>
                  <a:srgbClr val="00B050"/>
                </a:solidFill>
                <a:latin typeface="Arial Black" pitchFamily="34" charset="0"/>
              </a:rPr>
              <a:t>(ЗАВЯЗКА)</a:t>
            </a:r>
          </a:p>
          <a:p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 </a:t>
            </a:r>
            <a:r>
              <a:rPr lang="ru-RU" sz="2000" dirty="0" smtClean="0">
                <a:latin typeface="Arial Black" pitchFamily="34" charset="0"/>
              </a:rPr>
              <a:t>– откроется после знакомства с текстом</a:t>
            </a:r>
          </a:p>
          <a:p>
            <a:r>
              <a:rPr lang="ru-RU" sz="2000" dirty="0" smtClean="0">
                <a:latin typeface="Arial Black" pitchFamily="34" charset="0"/>
              </a:rPr>
              <a:t> сказки для тех, кто внимательно, тщательно  и кропотливо будет вникать в смысл слов и  их связь с предметами и явлениями национальных культур</a:t>
            </a:r>
            <a:r>
              <a:rPr lang="ru-RU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Людмила\Desktop\1613678387_33-p-fon-dlya-prezentatsii-detskii-sad-ekologiy-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4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357290" y="1714488"/>
            <a:ext cx="728667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Arial Black" pitchFamily="34" charset="0"/>
              </a:rPr>
              <a:t>Третья дверь</a:t>
            </a:r>
            <a:r>
              <a:rPr lang="ru-RU" sz="2400" i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</a:p>
          <a:p>
            <a:pPr algn="ctr"/>
            <a:r>
              <a:rPr lang="ru-RU" sz="2000" dirty="0" smtClean="0">
                <a:solidFill>
                  <a:srgbClr val="00B050"/>
                </a:solidFill>
                <a:latin typeface="Arial Black" pitchFamily="34" charset="0"/>
              </a:rPr>
              <a:t>(КУЛЬМИНАЦИЯ)</a:t>
            </a:r>
          </a:p>
          <a:p>
            <a:endParaRPr lang="ru-RU" sz="2000" dirty="0" smtClean="0">
              <a:solidFill>
                <a:srgbClr val="00B050"/>
              </a:solidFill>
              <a:latin typeface="Arial Black" pitchFamily="34" charset="0"/>
            </a:endParaRPr>
          </a:p>
          <a:p>
            <a:r>
              <a:rPr lang="ru-RU" sz="2000" dirty="0" smtClean="0">
                <a:latin typeface="Arial Black" pitchFamily="34" charset="0"/>
              </a:rPr>
              <a:t>В </a:t>
            </a:r>
            <a:r>
              <a:rPr lang="ru-RU" sz="2000" dirty="0" err="1" smtClean="0">
                <a:latin typeface="Arial Black" pitchFamily="34" charset="0"/>
              </a:rPr>
              <a:t>проект-тетрадях</a:t>
            </a:r>
            <a:r>
              <a:rPr lang="ru-RU" sz="2000" dirty="0" smtClean="0">
                <a:latin typeface="Arial Black" pitchFamily="34" charset="0"/>
              </a:rPr>
              <a:t> предложено много </a:t>
            </a:r>
            <a:r>
              <a:rPr lang="ru-RU" sz="2000" dirty="0" err="1" smtClean="0">
                <a:latin typeface="Arial Black" pitchFamily="34" charset="0"/>
              </a:rPr>
              <a:t>креативных</a:t>
            </a:r>
            <a:r>
              <a:rPr lang="ru-RU" sz="2000" dirty="0" smtClean="0">
                <a:latin typeface="Arial Black" pitchFamily="34" charset="0"/>
              </a:rPr>
              <a:t> игр на концентрацию внимания, ловкость, развитие мелкой и крупной моторики, артистичность («Развивающие игры» плакат «Весна – красна», Игра «Определи элемент татарской одежды». Имитация звуков весны. Плакат свистульки).</a:t>
            </a:r>
            <a:endParaRPr lang="ru-RU" sz="20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314</Words>
  <Application>Microsoft Office PowerPoint</Application>
  <PresentationFormat>Экран (4:3)</PresentationFormat>
  <Paragraphs>102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Times New Roman</vt:lpstr>
      <vt:lpstr>Wingdings</vt:lpstr>
      <vt:lpstr>Тема Office</vt:lpstr>
      <vt:lpstr>Презентация PowerPoint</vt:lpstr>
      <vt:lpstr> В Основной Образовательной Программе НОО сказано, что основными результатами изучения предмета «Литературное чтение на родном (татарском, русском) языке» являются: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учитель-3</cp:lastModifiedBy>
  <cp:revision>37</cp:revision>
  <dcterms:created xsi:type="dcterms:W3CDTF">2022-02-26T15:25:27Z</dcterms:created>
  <dcterms:modified xsi:type="dcterms:W3CDTF">2022-02-28T08:39:27Z</dcterms:modified>
</cp:coreProperties>
</file>